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73E4-DE48-43B2-9B01-6FA69264C4D3}" type="datetimeFigureOut">
              <a:rPr lang="es-CO" smtClean="0"/>
              <a:t>29/03/2015</a:t>
            </a:fld>
            <a:endParaRPr lang="es-C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3549-FB5F-4BCF-AB92-1ED2CAC9E147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73E4-DE48-43B2-9B01-6FA69264C4D3}" type="datetimeFigureOut">
              <a:rPr lang="es-CO" smtClean="0"/>
              <a:t>29/03/2015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3549-FB5F-4BCF-AB92-1ED2CAC9E14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73E4-DE48-43B2-9B01-6FA69264C4D3}" type="datetimeFigureOut">
              <a:rPr lang="es-CO" smtClean="0"/>
              <a:t>29/03/2015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3549-FB5F-4BCF-AB92-1ED2CAC9E14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73E4-DE48-43B2-9B01-6FA69264C4D3}" type="datetimeFigureOut">
              <a:rPr lang="es-CO" smtClean="0"/>
              <a:t>29/03/2015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3549-FB5F-4BCF-AB92-1ED2CAC9E14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73E4-DE48-43B2-9B01-6FA69264C4D3}" type="datetimeFigureOut">
              <a:rPr lang="es-CO" smtClean="0"/>
              <a:t>29/03/2015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3549-FB5F-4BCF-AB92-1ED2CAC9E147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73E4-DE48-43B2-9B01-6FA69264C4D3}" type="datetimeFigureOut">
              <a:rPr lang="es-CO" smtClean="0"/>
              <a:t>29/03/2015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3549-FB5F-4BCF-AB92-1ED2CAC9E14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73E4-DE48-43B2-9B01-6FA69264C4D3}" type="datetimeFigureOut">
              <a:rPr lang="es-CO" smtClean="0"/>
              <a:t>29/03/2015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3549-FB5F-4BCF-AB92-1ED2CAC9E14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73E4-DE48-43B2-9B01-6FA69264C4D3}" type="datetimeFigureOut">
              <a:rPr lang="es-CO" smtClean="0"/>
              <a:t>29/03/2015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3549-FB5F-4BCF-AB92-1ED2CAC9E14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73E4-DE48-43B2-9B01-6FA69264C4D3}" type="datetimeFigureOut">
              <a:rPr lang="es-CO" smtClean="0"/>
              <a:t>29/03/2015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3549-FB5F-4BCF-AB92-1ED2CAC9E14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73E4-DE48-43B2-9B01-6FA69264C4D3}" type="datetimeFigureOut">
              <a:rPr lang="es-CO" smtClean="0"/>
              <a:t>29/03/2015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3549-FB5F-4BCF-AB92-1ED2CAC9E14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73E4-DE48-43B2-9B01-6FA69264C4D3}" type="datetimeFigureOut">
              <a:rPr lang="es-CO" smtClean="0"/>
              <a:t>29/03/2015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913549-FB5F-4BCF-AB92-1ED2CAC9E147}" type="slidenum">
              <a:rPr lang="es-CO" smtClean="0"/>
              <a:t>‹Nº›</a:t>
            </a:fld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7373E4-DE48-43B2-9B01-6FA69264C4D3}" type="datetimeFigureOut">
              <a:rPr lang="es-CO" smtClean="0"/>
              <a:t>29/03/2015</a:t>
            </a:fld>
            <a:endParaRPr lang="es-C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913549-FB5F-4BCF-AB92-1ED2CAC9E147}" type="slidenum">
              <a:rPr lang="es-CO" smtClean="0"/>
              <a:t>‹Nº›</a:t>
            </a:fld>
            <a:endParaRPr lang="es-C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6000" dirty="0" smtClean="0">
                <a:solidFill>
                  <a:schemeClr val="tx1"/>
                </a:solidFill>
                <a:effectLst/>
              </a:rPr>
              <a:t/>
            </a:r>
            <a:br>
              <a:rPr lang="es-CO" sz="6000" dirty="0" smtClean="0">
                <a:solidFill>
                  <a:schemeClr val="tx1"/>
                </a:solidFill>
                <a:effectLst/>
              </a:rPr>
            </a:br>
            <a:r>
              <a:rPr lang="es-CO" sz="6000" dirty="0">
                <a:solidFill>
                  <a:schemeClr val="tx1"/>
                </a:solidFill>
                <a:effectLst/>
              </a:rPr>
              <a:t/>
            </a:r>
            <a:br>
              <a:rPr lang="es-CO" sz="6000" dirty="0">
                <a:solidFill>
                  <a:schemeClr val="tx1"/>
                </a:solidFill>
                <a:effectLst/>
              </a:rPr>
            </a:br>
            <a:r>
              <a:rPr lang="es-CO" sz="6000" dirty="0" smtClean="0">
                <a:solidFill>
                  <a:schemeClr val="tx1"/>
                </a:solidFill>
                <a:effectLst/>
              </a:rPr>
              <a:t/>
            </a:r>
            <a:br>
              <a:rPr lang="es-CO" sz="6000" dirty="0" smtClean="0">
                <a:solidFill>
                  <a:schemeClr val="tx1"/>
                </a:solidFill>
                <a:effectLst/>
              </a:rPr>
            </a:br>
            <a:r>
              <a:rPr lang="es-CO" sz="6000" dirty="0">
                <a:solidFill>
                  <a:schemeClr val="tx1"/>
                </a:solidFill>
                <a:effectLst/>
              </a:rPr>
              <a:t/>
            </a:r>
            <a:br>
              <a:rPr lang="es-CO" sz="6000" dirty="0">
                <a:solidFill>
                  <a:schemeClr val="tx1"/>
                </a:solidFill>
                <a:effectLst/>
              </a:rPr>
            </a:br>
            <a:r>
              <a:rPr lang="es-CO" sz="6000" dirty="0" smtClean="0">
                <a:solidFill>
                  <a:schemeClr val="tx1"/>
                </a:solidFill>
                <a:effectLst/>
              </a:rPr>
              <a:t/>
            </a:r>
            <a:br>
              <a:rPr lang="es-CO" sz="6000" dirty="0" smtClean="0">
                <a:solidFill>
                  <a:schemeClr val="tx1"/>
                </a:solidFill>
                <a:effectLst/>
              </a:rPr>
            </a:br>
            <a:r>
              <a:rPr lang="es-CO" sz="6000" dirty="0">
                <a:solidFill>
                  <a:schemeClr val="tx1"/>
                </a:solidFill>
                <a:effectLst/>
              </a:rPr>
              <a:t/>
            </a:r>
            <a:br>
              <a:rPr lang="es-CO" sz="6000" dirty="0">
                <a:solidFill>
                  <a:schemeClr val="tx1"/>
                </a:solidFill>
                <a:effectLst/>
              </a:rPr>
            </a:br>
            <a:r>
              <a:rPr lang="es-CO" sz="6000" dirty="0" smtClean="0">
                <a:solidFill>
                  <a:schemeClr val="tx1"/>
                </a:solidFill>
                <a:effectLst/>
              </a:rPr>
              <a:t/>
            </a:r>
            <a:br>
              <a:rPr lang="es-CO" sz="6000" dirty="0" smtClean="0">
                <a:solidFill>
                  <a:schemeClr val="tx1"/>
                </a:solidFill>
                <a:effectLst/>
              </a:rPr>
            </a:br>
            <a:r>
              <a:rPr lang="es-CO" sz="6000" dirty="0">
                <a:solidFill>
                  <a:schemeClr val="tx1"/>
                </a:solidFill>
                <a:effectLst/>
              </a:rPr>
              <a:t/>
            </a:r>
            <a:br>
              <a:rPr lang="es-CO" sz="6000" dirty="0">
                <a:solidFill>
                  <a:schemeClr val="tx1"/>
                </a:solidFill>
                <a:effectLst/>
              </a:rPr>
            </a:br>
            <a:r>
              <a:rPr lang="es-CO" sz="6000" dirty="0" smtClean="0">
                <a:solidFill>
                  <a:schemeClr val="tx1"/>
                </a:solidFill>
                <a:effectLst/>
              </a:rPr>
              <a:t/>
            </a:r>
            <a:br>
              <a:rPr lang="es-CO" sz="6000" dirty="0" smtClean="0">
                <a:solidFill>
                  <a:schemeClr val="tx1"/>
                </a:solidFill>
                <a:effectLst/>
              </a:rPr>
            </a:br>
            <a:r>
              <a:rPr lang="es-CO" sz="6000" dirty="0">
                <a:solidFill>
                  <a:schemeClr val="tx1"/>
                </a:solidFill>
                <a:effectLst/>
              </a:rPr>
              <a:t/>
            </a:r>
            <a:br>
              <a:rPr lang="es-CO" sz="6000" dirty="0">
                <a:solidFill>
                  <a:schemeClr val="tx1"/>
                </a:solidFill>
                <a:effectLst/>
              </a:rPr>
            </a:br>
            <a:r>
              <a:rPr lang="es-CO" sz="6000" dirty="0" smtClean="0">
                <a:solidFill>
                  <a:schemeClr val="tx1"/>
                </a:solidFill>
                <a:effectLst/>
              </a:rPr>
              <a:t/>
            </a:r>
            <a:br>
              <a:rPr lang="es-CO" sz="6000" dirty="0" smtClean="0">
                <a:solidFill>
                  <a:schemeClr val="tx1"/>
                </a:solidFill>
                <a:effectLst/>
              </a:rPr>
            </a:br>
            <a:r>
              <a:rPr lang="es-CO" sz="6000" dirty="0">
                <a:solidFill>
                  <a:schemeClr val="tx1"/>
                </a:solidFill>
                <a:effectLst/>
              </a:rPr>
              <a:t/>
            </a:r>
            <a:br>
              <a:rPr lang="es-CO" sz="6000" dirty="0">
                <a:solidFill>
                  <a:schemeClr val="tx1"/>
                </a:solidFill>
                <a:effectLst/>
              </a:rPr>
            </a:br>
            <a:r>
              <a:rPr lang="es-CO" sz="6000" dirty="0" smtClean="0">
                <a:solidFill>
                  <a:schemeClr val="tx1"/>
                </a:solidFill>
                <a:effectLst/>
              </a:rPr>
              <a:t/>
            </a:r>
            <a:br>
              <a:rPr lang="es-CO" sz="6000" dirty="0" smtClean="0">
                <a:solidFill>
                  <a:schemeClr val="tx1"/>
                </a:solidFill>
                <a:effectLst/>
              </a:rPr>
            </a:br>
            <a:r>
              <a:rPr lang="es-CO" sz="6000" dirty="0">
                <a:solidFill>
                  <a:schemeClr val="tx1"/>
                </a:solidFill>
                <a:effectLst/>
              </a:rPr>
              <a:t/>
            </a:r>
            <a:br>
              <a:rPr lang="es-CO" sz="6000" dirty="0">
                <a:solidFill>
                  <a:schemeClr val="tx1"/>
                </a:solidFill>
                <a:effectLst/>
              </a:rPr>
            </a:br>
            <a:r>
              <a:rPr lang="es-CO" sz="6000" dirty="0" smtClean="0">
                <a:solidFill>
                  <a:schemeClr val="tx1"/>
                </a:solidFill>
                <a:effectLst/>
              </a:rPr>
              <a:t>Las </a:t>
            </a:r>
            <a:r>
              <a:rPr lang="es-CO" sz="6000" dirty="0">
                <a:solidFill>
                  <a:schemeClr val="tx1"/>
                </a:solidFill>
                <a:effectLst/>
              </a:rPr>
              <a:t>respuestas de sexualidad que todo padre debe tener para sus hijos</a:t>
            </a:r>
            <a:r>
              <a:rPr lang="es-CO" b="0" dirty="0">
                <a:effectLst/>
              </a:rPr>
              <a:t/>
            </a:r>
            <a:br>
              <a:rPr lang="es-CO" b="0" dirty="0">
                <a:effectLst/>
              </a:rPr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4653136"/>
            <a:ext cx="7854696" cy="1752600"/>
          </a:xfrm>
        </p:spPr>
        <p:txBody>
          <a:bodyPr/>
          <a:lstStyle/>
          <a:p>
            <a:r>
              <a:rPr lang="es-CO" dirty="0" smtClean="0"/>
              <a:t>Por: Daniela Holguín Muriel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12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s-CO" sz="3600" b="1" dirty="0"/>
              <a:t>¿En qué medida pueden depender los padres del colegio para educar a sus hijos sobre el sexo?</a:t>
            </a:r>
          </a:p>
          <a:p>
            <a:pPr marL="0" indent="0" algn="ctr">
              <a:buNone/>
            </a:pPr>
            <a:endParaRPr lang="es-CO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338437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07925"/>
            <a:ext cx="338437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sz="4800" b="1" dirty="0" smtClean="0"/>
          </a:p>
          <a:p>
            <a:pPr marL="0" indent="0" algn="ctr">
              <a:buNone/>
            </a:pPr>
            <a:r>
              <a:rPr lang="es-CO" sz="3200" b="1" dirty="0" smtClean="0"/>
              <a:t>Para más información</a:t>
            </a:r>
          </a:p>
          <a:p>
            <a:pPr marL="0" indent="0" algn="ctr">
              <a:buNone/>
            </a:pPr>
            <a:r>
              <a:rPr lang="es-CO" sz="3200" b="1" i="1" u="sng" dirty="0">
                <a:solidFill>
                  <a:schemeClr val="bg2">
                    <a:lumMod val="50000"/>
                  </a:schemeClr>
                </a:solidFill>
              </a:rPr>
              <a:t>http://kidshealth.org/parent/en_espanol/crecimiento/sex_esp.html#</a:t>
            </a:r>
            <a:endParaRPr lang="es-CO" sz="3200" b="1" i="1" u="sng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6000" b="1" dirty="0" smtClean="0"/>
          </a:p>
          <a:p>
            <a:pPr marL="0" indent="0" algn="ctr">
              <a:buNone/>
            </a:pPr>
            <a:r>
              <a:rPr lang="es-CO" sz="6000" b="1" dirty="0" smtClean="0"/>
              <a:t>MUCHAS </a:t>
            </a:r>
            <a:r>
              <a:rPr lang="es-CO" sz="6000" b="1" dirty="0"/>
              <a:t>GRACIAS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77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4104456" cy="5184576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Responder las preguntas de sus hijos sobre sexo es una de las responsabilidades que más temen muchos padres, muchos padres suelen sentirse incómodos cuando les toca hablar de la pubertad y "de donde vienen los bebés.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9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67808"/>
          </a:xfrm>
        </p:spPr>
        <p:txBody>
          <a:bodyPr/>
          <a:lstStyle/>
          <a:p>
            <a:r>
              <a:rPr lang="es-CO" dirty="0"/>
              <a:t>El tema de sexo no debe evitarse, los padres pueden fomentar el desarrollo de sentimientos saludables sobre el sexo si responden a las preguntas de sus hijos de una forma adecuada para su edad.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80661"/>
            <a:ext cx="5688632" cy="331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7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39752" y="620688"/>
            <a:ext cx="6429400" cy="438912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s-CO" sz="6000" b="1" dirty="0"/>
              <a:t>¿Cuándo empiezan los niños a desarrollar la curiosidad por su </a:t>
            </a:r>
            <a:r>
              <a:rPr lang="es-CO" sz="6000" b="1" dirty="0" smtClean="0"/>
              <a:t>cuerpo</a:t>
            </a:r>
            <a:r>
              <a:rPr lang="es-CO" sz="6000" b="1" dirty="0"/>
              <a:t>?</a:t>
            </a:r>
          </a:p>
          <a:p>
            <a:pPr marL="0" indent="0" algn="ctr">
              <a:buNone/>
            </a:pPr>
            <a:endParaRPr lang="es-CO" sz="6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9" y="1196752"/>
            <a:ext cx="2376264" cy="291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3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marL="0" indent="0" algn="ctr">
              <a:buNone/>
            </a:pPr>
            <a:r>
              <a:rPr lang="es-CO" sz="4400" b="1" dirty="0"/>
              <a:t>¿Es correcto utilizar apodos para designar las partes íntimas?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58326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2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4546848" cy="5415880"/>
          </a:xfrm>
        </p:spPr>
        <p:txBody>
          <a:bodyPr/>
          <a:lstStyle/>
          <a:p>
            <a:pPr marL="0" indent="0" algn="ctr">
              <a:buNone/>
            </a:pPr>
            <a:r>
              <a:rPr lang="es-CO" sz="4800" b="1" dirty="0"/>
              <a:t>¿Qué se le dice a un niño muy pequeño cuando pregunta "de dónde vienen los bebés"?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8451"/>
            <a:ext cx="372427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marL="0" indent="0" algn="ctr">
              <a:buNone/>
            </a:pPr>
            <a:r>
              <a:rPr lang="es-CO" sz="3600" b="1" dirty="0"/>
              <a:t>¿Qué debería hacer si encuentra a su hijo "jugando al médico" con otros niños y enseñándose las partes íntimas entre sí?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28575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429000"/>
            <a:ext cx="3024336" cy="227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5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marL="0" indent="0" algn="ctr">
              <a:buNone/>
            </a:pPr>
            <a:r>
              <a:rPr lang="es-CO" sz="4400" b="1" dirty="0"/>
              <a:t>¿A qué edad se debe hablar a las niñas sobre la menstruación?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734481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4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1052736"/>
            <a:ext cx="4258816" cy="5271864"/>
          </a:xfrm>
        </p:spPr>
        <p:txBody>
          <a:bodyPr/>
          <a:lstStyle/>
          <a:p>
            <a:pPr marL="0" indent="0" algn="ctr">
              <a:buNone/>
            </a:pPr>
            <a:r>
              <a:rPr lang="es-CO" sz="4800" b="1" dirty="0"/>
              <a:t>¿A partir de qué edad se debería restringir el hecho de ir desnudo por casa?</a:t>
            </a:r>
          </a:p>
          <a:p>
            <a:pPr marL="0" indent="0" algn="ctr">
              <a:buNone/>
            </a:pPr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0" y="1052736"/>
            <a:ext cx="384625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207</Words>
  <Application>Microsoft Office PowerPoint</Application>
  <PresentationFormat>Presentación en pantalla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Flujo</vt:lpstr>
      <vt:lpstr>              Las respuestas de sexualidad que todo padre debe tener para sus hijos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respuestas de sexualidad que todo padre debe tener para sus hijos</dc:title>
  <dc:creator>usuario</dc:creator>
  <cp:lastModifiedBy>usuario</cp:lastModifiedBy>
  <cp:revision>4</cp:revision>
  <dcterms:created xsi:type="dcterms:W3CDTF">2015-03-29T19:24:43Z</dcterms:created>
  <dcterms:modified xsi:type="dcterms:W3CDTF">2015-03-29T20:00:06Z</dcterms:modified>
</cp:coreProperties>
</file>